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值</c:v>
                </c:pt>
              </c:strCache>
            </c:strRef>
          </c:tx>
          <c:dPt>
            <c:idx val="0"/>
            <c:spPr>
              <a:solidFill>
                <a:srgbClr val="C9CED8"/>
              </a:solidFill>
            </c:spPr>
          </c:dPt>
          <c:dPt>
            <c:idx val="1"/>
            <c:spPr>
              <a:solidFill>
                <a:srgbClr val="C9CED8"/>
              </a:solidFill>
            </c:spPr>
          </c:dPt>
          <c:dPt>
            <c:idx val="2"/>
            <c:spPr>
              <a:solidFill>
                <a:srgbClr val="C9CED8"/>
              </a:solidFill>
            </c:spPr>
          </c:dPt>
          <c:dPt>
            <c:idx val="3"/>
            <c:spPr>
              <a:solidFill>
                <a:srgbClr val="C9CED8"/>
              </a:solidFill>
            </c:spPr>
          </c:dPt>
          <c:dPt>
            <c:idx val="4"/>
            <c:spPr>
              <a:solidFill>
                <a:srgbClr val="14213D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3,950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4,280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3,860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4,390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14213D"/>
                        </a:solidFill>
                        <a:latin typeface="Arial"/>
                        <a:ea typeface="PingFang SC"/>
                        <a:cs typeface="Arial"/>
                      </a:rPr>
                      <a:t>4,860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  <c:pt idx="4">
                  <c:v>Q3 2026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3950</c:v>
                </c:pt>
                <c:pt idx="1">
                  <c:v>4280</c:v>
                </c:pt>
                <c:pt idx="2">
                  <c:v>3860</c:v>
                </c:pt>
                <c:pt idx="3">
                  <c:v>4390</c:v>
                </c:pt>
                <c:pt idx="4">
                  <c:v>4860</c:v>
                </c:pt>
              </c:numCache>
            </c:numRef>
          </c:val>
        </c:ser>
        <c:gapWidth val="6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C9CED8"/>
            </a:solidFill>
          </a:ln>
        </c:spPr>
        <c:txPr>
          <a:bodyPr/>
          <a:lstStyle/>
          <a:p>
            <a:pPr>
              <a:defRPr sz="1300">
                <a:solidFill>
                  <a:srgbClr val="0E1726"/>
                </a:solidFill>
                <a:latin typeface="Arial"/>
                <a:ea typeface="PingFang SC"/>
                <a:cs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600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200">
          <a:solidFill>
            <a:srgbClr val="0E1726"/>
          </a:solidFill>
          <a:latin typeface="Arial"/>
          <a:ea typeface="PingFang SC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底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Q3 2025</c:v>
                </c:pt>
                <c:pt idx="1">
                  <c:v>新开的10家店</c:v>
                </c:pt>
                <c:pt idx="2">
                  <c:v>老店增长</c:v>
                </c:pt>
                <c:pt idx="3">
                  <c:v>Q3 2026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0</c:v>
                </c:pt>
                <c:pt idx="1">
                  <c:v>3950</c:v>
                </c:pt>
                <c:pt idx="2">
                  <c:v>4736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值</c:v>
                </c:pt>
              </c:strCache>
            </c:strRef>
          </c:tx>
          <c:dPt>
            <c:idx val="0"/>
            <c:spPr>
              <a:solidFill>
                <a:srgbClr val="C9CED8"/>
              </a:solidFill>
            </c:spPr>
          </c:dPt>
          <c:dPt>
            <c:idx val="1"/>
            <c:spPr>
              <a:solidFill>
                <a:srgbClr val="14213D"/>
              </a:solidFill>
            </c:spPr>
          </c:dPt>
          <c:dPt>
            <c:idx val="2"/>
            <c:spPr>
              <a:solidFill>
                <a:srgbClr val="E9B949"/>
              </a:solidFill>
            </c:spPr>
          </c:dPt>
          <c:dPt>
            <c:idx val="3"/>
            <c:spPr>
              <a:solidFill>
                <a:srgbClr val="14213D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3,950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FFFFFF"/>
                        </a:solidFill>
                        <a:latin typeface="Arial"/>
                        <a:ea typeface="PingFang SC"/>
                        <a:cs typeface="Arial"/>
                      </a:rPr>
                      <a:t>+786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+124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FFFFFF"/>
                        </a:solidFill>
                        <a:latin typeface="Arial"/>
                        <a:ea typeface="PingFang SC"/>
                        <a:cs typeface="Arial"/>
                      </a:rPr>
                      <a:t>4,860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Q3 2025</c:v>
                </c:pt>
                <c:pt idx="1">
                  <c:v>新开的10家店</c:v>
                </c:pt>
                <c:pt idx="2">
                  <c:v>老店增长</c:v>
                </c:pt>
                <c:pt idx="3">
                  <c:v>Q3 2026</c:v>
                </c:pt>
              </c:strCache>
            </c:strRef>
          </c:cat>
          <c:val>
            <c:numRef>
              <c:f>Sheet1!$C$2:$C$5</c:f>
              <c:numCache>
                <c:formatCode>#,##0</c:formatCode>
                <c:ptCount val="4"/>
                <c:pt idx="0">
                  <c:v>3950</c:v>
                </c:pt>
                <c:pt idx="1">
                  <c:v>786</c:v>
                </c:pt>
                <c:pt idx="2">
                  <c:v>124</c:v>
                </c:pt>
                <c:pt idx="3">
                  <c:v>4860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C9CED8"/>
            </a:solidFill>
          </a:ln>
        </c:spPr>
        <c:txPr>
          <a:bodyPr/>
          <a:lstStyle/>
          <a:p>
            <a:pPr>
              <a:defRPr sz="1300">
                <a:solidFill>
                  <a:srgbClr val="0E1726"/>
                </a:solidFill>
                <a:latin typeface="Arial"/>
                <a:ea typeface="PingFang SC"/>
                <a:cs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000.0"/>
          <c:min val="3000.0"/>
        </c:scaling>
        <c:delete val="0"/>
        <c:axPos val="l"/>
        <c:majorGridlines>
          <c:spPr>
            <a:ln w="9525">
              <a:solidFill>
                <a:srgbClr val="E3E6EB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8A93A3"/>
                </a:solidFill>
                <a:latin typeface="Arial"/>
                <a:ea typeface="PingFang SC"/>
                <a:cs typeface="Arial"/>
              </a:defRPr>
            </a:pPr>
          </a:p>
        </c:txPr>
        <c:crossAx val="-2068027336"/>
        <c:crosses val="autoZero"/>
        <c:majorUnit val="500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200">
          <a:solidFill>
            <a:srgbClr val="0E1726"/>
          </a:solidFill>
          <a:latin typeface="Arial"/>
          <a:ea typeface="PingFang SC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值</c:v>
                </c:pt>
              </c:strCache>
            </c:strRef>
          </c:tx>
          <c:dPt>
            <c:idx val="0"/>
            <c:spPr>
              <a:solidFill>
                <a:srgbClr val="14213D"/>
              </a:solidFill>
            </c:spPr>
          </c:dPt>
          <c:dPt>
            <c:idx val="1"/>
            <c:spPr>
              <a:solidFill>
                <a:srgbClr val="14213D"/>
              </a:solidFill>
            </c:spPr>
          </c:dPt>
          <c:dPt>
            <c:idx val="2"/>
            <c:spPr>
              <a:solidFill>
                <a:srgbClr val="C9CED8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sz="1600" b="1">
                        <a:solidFill>
                          <a:srgbClr val="14213D"/>
                        </a:solidFill>
                        <a:latin typeface="Arial"/>
                        <a:ea typeface="PingFang SC"/>
                        <a:cs typeface="Arial"/>
                      </a:rPr>
                      <a:t>+7.6%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600" b="1">
                        <a:solidFill>
                          <a:srgbClr val="14213D"/>
                        </a:solidFill>
                        <a:latin typeface="Arial"/>
                        <a:ea typeface="PingFang SC"/>
                        <a:cs typeface="Arial"/>
                      </a:rPr>
                      <a:t>+6.2%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6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+0.9%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西南</c:v>
                </c:pt>
                <c:pt idx="1">
                  <c:v>华南</c:v>
                </c:pt>
                <c:pt idx="2">
                  <c:v>华东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7.6</c:v>
                </c:pt>
                <c:pt idx="1">
                  <c:v>6.2</c:v>
                </c:pt>
                <c:pt idx="2">
                  <c:v>0.9</c:v>
                </c:pt>
              </c:numCache>
            </c:numRef>
          </c:val>
        </c:ser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 w="12700">
            <a:solidFill>
              <a:srgbClr val="C9CED8"/>
            </a:solidFill>
          </a:ln>
        </c:spPr>
        <c:txPr>
          <a:bodyPr/>
          <a:lstStyle/>
          <a:p>
            <a:pPr>
              <a:defRPr sz="1500">
                <a:solidFill>
                  <a:srgbClr val="0E1726"/>
                </a:solidFill>
                <a:latin typeface="Arial"/>
                <a:ea typeface="PingFang SC"/>
                <a:cs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200">
          <a:solidFill>
            <a:srgbClr val="0E1726"/>
          </a:solidFill>
          <a:latin typeface="Arial"/>
          <a:ea typeface="PingFang SC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底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Q2毛利率</c:v>
                </c:pt>
                <c:pt idx="1">
                  <c:v>生豆涨价</c:v>
                </c:pt>
                <c:pt idx="2">
                  <c:v>周三半价</c:v>
                </c:pt>
                <c:pt idx="3">
                  <c:v>新品结构</c:v>
                </c:pt>
                <c:pt idx="4">
                  <c:v>Q3毛利率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0</c:v>
                </c:pt>
                <c:pt idx="1">
                  <c:v>62.4</c:v>
                </c:pt>
                <c:pt idx="2">
                  <c:v>61.5</c:v>
                </c:pt>
                <c:pt idx="3">
                  <c:v>61.5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值</c:v>
                </c:pt>
              </c:strCache>
            </c:strRef>
          </c:tx>
          <c:dPt>
            <c:idx val="0"/>
            <c:spPr>
              <a:solidFill>
                <a:srgbClr val="C9CED8"/>
              </a:solidFill>
            </c:spPr>
          </c:dPt>
          <c:dPt>
            <c:idx val="1"/>
            <c:spPr>
              <a:solidFill>
                <a:srgbClr val="E9B949"/>
              </a:solidFill>
            </c:spPr>
          </c:dPt>
          <c:dPt>
            <c:idx val="2"/>
            <c:spPr>
              <a:solidFill>
                <a:srgbClr val="E9B949"/>
              </a:solidFill>
            </c:spPr>
          </c:dPt>
          <c:dPt>
            <c:idx val="3"/>
            <c:spPr>
              <a:solidFill>
                <a:srgbClr val="2EC4B6"/>
              </a:solidFill>
            </c:spPr>
          </c:dPt>
          <c:dPt>
            <c:idx val="4"/>
            <c:spPr>
              <a:solidFill>
                <a:srgbClr val="14213D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63.5%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−1.1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−0.9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+0.3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FFFFFF"/>
                        </a:solidFill>
                        <a:latin typeface="Arial"/>
                        <a:ea typeface="PingFang SC"/>
                        <a:cs typeface="Arial"/>
                      </a:rPr>
                      <a:t>61.8%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Q2毛利率</c:v>
                </c:pt>
                <c:pt idx="1">
                  <c:v>生豆涨价</c:v>
                </c:pt>
                <c:pt idx="2">
                  <c:v>周三半价</c:v>
                </c:pt>
                <c:pt idx="3">
                  <c:v>新品结构</c:v>
                </c:pt>
                <c:pt idx="4">
                  <c:v>Q3毛利率</c:v>
                </c:pt>
              </c:strCache>
            </c:strRef>
          </c:cat>
          <c:val>
            <c:numRef>
              <c:f>Sheet1!$C$2:$C$6</c:f>
              <c:numCache>
                <c:formatCode>0.0</c:formatCode>
                <c:ptCount val="5"/>
                <c:pt idx="0">
                  <c:v>63.5</c:v>
                </c:pt>
                <c:pt idx="1">
                  <c:v>1.1</c:v>
                </c:pt>
                <c:pt idx="2">
                  <c:v>0.9</c:v>
                </c:pt>
                <c:pt idx="3">
                  <c:v>0.3</c:v>
                </c:pt>
                <c:pt idx="4">
                  <c:v>61.8</c:v>
                </c:pt>
              </c:numCache>
            </c:numRef>
          </c:val>
        </c:ser>
        <c:gapWidth val="4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C9CED8"/>
            </a:solidFill>
          </a:ln>
        </c:spPr>
        <c:txPr>
          <a:bodyPr/>
          <a:lstStyle/>
          <a:p>
            <a:pPr>
              <a:defRPr sz="1300">
                <a:solidFill>
                  <a:srgbClr val="0E1726"/>
                </a:solidFill>
                <a:latin typeface="Arial"/>
                <a:ea typeface="PingFang SC"/>
                <a:cs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4.0"/>
          <c:min val="60.0"/>
        </c:scaling>
        <c:delete val="0"/>
        <c:axPos val="l"/>
        <c:majorGridlines>
          <c:spPr>
            <a:ln w="9525">
              <a:solidFill>
                <a:srgbClr val="E3E6EB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8A93A3"/>
                </a:solidFill>
                <a:latin typeface="Arial"/>
                <a:ea typeface="PingFang SC"/>
                <a:cs typeface="Arial"/>
              </a:defRPr>
            </a:pPr>
          </a:p>
        </c:txPr>
        <c:crossAx val="-2068027336"/>
        <c:crosses val="autoZero"/>
        <c:majorUnit val="1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200">
          <a:solidFill>
            <a:srgbClr val="0E1726"/>
          </a:solidFill>
          <a:latin typeface="Arial"/>
          <a:ea typeface="PingFang SC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堂食（含团购）</c:v>
                </c:pt>
              </c:strCache>
            </c:strRef>
          </c:tx>
          <c:spPr>
            <a:solidFill>
              <a:srgbClr val="14213D"/>
            </a:solidFill>
            <a:ln w="19050">
              <a:solidFill>
                <a:srgbClr val="FFFFFF"/>
              </a:solidFill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sz="1500" b="1">
                        <a:solidFill>
                          <a:srgbClr val="FFFFFF"/>
                        </a:solidFill>
                        <a:latin typeface="Arial"/>
                        <a:ea typeface="PingFang SC"/>
                        <a:cs typeface="Arial"/>
                      </a:rPr>
                      <a:t>48%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500" b="1">
                        <a:solidFill>
                          <a:srgbClr val="FFFFFF"/>
                        </a:solidFill>
                        <a:latin typeface="Arial"/>
                        <a:ea typeface="PingFang SC"/>
                        <a:cs typeface="Arial"/>
                      </a:rPr>
                      <a:t>53%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Q3 2026</c:v>
                </c:pt>
                <c:pt idx="1">
                  <c:v>Q2 2026</c:v>
                </c:pt>
              </c:strCache>
            </c:strRef>
          </c:cat>
          <c:val>
            <c:numRef>
              <c:f>Sheet1!$B$2:$B$3</c:f>
              <c:numCache>
                <c:formatCode>0"%"</c:formatCode>
                <c:ptCount val="2"/>
                <c:pt idx="0">
                  <c:v>48</c:v>
                </c:pt>
                <c:pt idx="1">
                  <c:v>53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小程序自提</c:v>
                </c:pt>
              </c:strCache>
            </c:strRef>
          </c:tx>
          <c:spPr>
            <a:solidFill>
              <a:srgbClr val="C9CED8"/>
            </a:solidFill>
            <a:ln w="19050">
              <a:solidFill>
                <a:srgbClr val="FFFFFF"/>
              </a:solidFill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sz="15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18%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5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18%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Q3 2026</c:v>
                </c:pt>
                <c:pt idx="1">
                  <c:v>Q2 2026</c:v>
                </c:pt>
              </c:strCache>
            </c:strRef>
          </c:cat>
          <c:val>
            <c:numRef>
              <c:f>Sheet1!$C$2:$C$3</c:f>
              <c:numCache>
                <c:formatCode>0"%"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外卖</c:v>
                </c:pt>
              </c:strCache>
            </c:strRef>
          </c:tx>
          <c:spPr>
            <a:solidFill>
              <a:srgbClr val="E9B949"/>
            </a:solidFill>
            <a:ln w="19050">
              <a:solidFill>
                <a:srgbClr val="FFFFFF"/>
              </a:solidFill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sz="15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34%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5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29%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Q3 2026</c:v>
                </c:pt>
                <c:pt idx="1">
                  <c:v>Q2 2026</c:v>
                </c:pt>
              </c:strCache>
            </c:strRef>
          </c:cat>
          <c:val>
            <c:numRef>
              <c:f>Sheet1!$D$2:$D$3</c:f>
              <c:numCache>
                <c:formatCode>0"%"</c:formatCode>
                <c:ptCount val="2"/>
                <c:pt idx="0">
                  <c:v>34</c:v>
                </c:pt>
                <c:pt idx="1">
                  <c:v>29</c:v>
                </c:pt>
              </c:numCache>
            </c:numRef>
          </c:val>
        </c:ser>
        <c:gapWidth val="4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0E1726"/>
                </a:solidFill>
                <a:latin typeface="Arial"/>
                <a:ea typeface="PingFang SC"/>
                <a:cs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b"/>
        <c:majorTickMark val="out"/>
        <c:minorTickMark val="none"/>
        <c:tickLblPos val="nextTo"/>
        <c:crossAx val="-2068027336"/>
        <c:crosses val="autoZero"/>
      </c:valAx>
      <c:spPr>
        <a:noFill/>
        <a:ln>
          <a:noFill/>
        </a:ln>
      </c:spPr>
    </c:plotArea>
    <c:legend>
      <c:legendPos val="t"/>
      <c:overlay val="0"/>
      <c:txPr>
        <a:bodyPr/>
        <a:lstStyle/>
        <a:p>
          <a:pPr>
            <a:defRPr sz="1300"/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300">
          <a:solidFill>
            <a:srgbClr val="0E1726"/>
          </a:solidFill>
          <a:latin typeface="Arial"/>
          <a:ea typeface="PingFang SC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值</c:v>
                </c:pt>
              </c:strCache>
            </c:strRef>
          </c:tx>
          <c:dPt>
            <c:idx val="0"/>
            <c:spPr>
              <a:solidFill>
                <a:srgbClr val="C9CED8"/>
              </a:solidFill>
            </c:spPr>
          </c:dPt>
          <c:dPt>
            <c:idx val="1"/>
            <c:spPr>
              <a:solidFill>
                <a:srgbClr val="C9CED8"/>
              </a:solidFill>
            </c:spPr>
          </c:dPt>
          <c:dPt>
            <c:idx val="2"/>
            <c:spPr>
              <a:solidFill>
                <a:srgbClr val="E9B949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sz="16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20.3%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6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13.1%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6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1.1%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A类店（12家）</c:v>
                </c:pt>
                <c:pt idx="1">
                  <c:v>B类店（19家）</c:v>
                </c:pt>
                <c:pt idx="2">
                  <c:v>C类店（11家）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20.3</c:v>
                </c:pt>
                <c:pt idx="1">
                  <c:v>13.1</c:v>
                </c:pt>
                <c:pt idx="2">
                  <c:v>1.1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C9CED8"/>
            </a:solidFill>
          </a:ln>
        </c:spPr>
        <c:txPr>
          <a:bodyPr/>
          <a:lstStyle/>
          <a:p>
            <a:pPr>
              <a:defRPr sz="1300">
                <a:solidFill>
                  <a:srgbClr val="0E1726"/>
                </a:solidFill>
                <a:latin typeface="Arial"/>
                <a:ea typeface="PingFang SC"/>
                <a:cs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4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200">
          <a:solidFill>
            <a:srgbClr val="0E1726"/>
          </a:solidFill>
          <a:latin typeface="Arial"/>
          <a:ea typeface="PingFang SC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值</c:v>
                </c:pt>
              </c:strCache>
            </c:strRef>
          </c:tx>
          <c:dPt>
            <c:idx val="0"/>
            <c:spPr>
              <a:solidFill>
                <a:srgbClr val="C9CED8"/>
              </a:solidFill>
            </c:spPr>
          </c:dPt>
          <c:dPt>
            <c:idx val="1"/>
            <c:spPr>
              <a:solidFill>
                <a:srgbClr val="C9CED8"/>
              </a:solidFill>
            </c:spPr>
          </c:dPt>
          <c:dPt>
            <c:idx val="2"/>
            <c:spPr>
              <a:solidFill>
                <a:srgbClr val="C9CED8"/>
              </a:solidFill>
            </c:spPr>
          </c:dPt>
          <c:dPt>
            <c:idx val="3"/>
            <c:spPr>
              <a:solidFill>
                <a:srgbClr val="C9CED8"/>
              </a:solidFill>
            </c:spPr>
          </c:dPt>
          <c:dPt>
            <c:idx val="4"/>
            <c:spPr>
              <a:solidFill>
                <a:srgbClr val="14213D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19.8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23.5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26.9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31.2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14213D"/>
                        </a:solidFill>
                        <a:latin typeface="Arial"/>
                        <a:ea typeface="PingFang SC"/>
                        <a:cs typeface="Arial"/>
                      </a:rPr>
                      <a:t>38.6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  <c:pt idx="4">
                  <c:v>Q3 2026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19.8</c:v>
                </c:pt>
                <c:pt idx="1">
                  <c:v>23.5</c:v>
                </c:pt>
                <c:pt idx="2">
                  <c:v>26.9</c:v>
                </c:pt>
                <c:pt idx="3">
                  <c:v>31.2</c:v>
                </c:pt>
                <c:pt idx="4">
                  <c:v>38.6</c:v>
                </c:pt>
              </c:numCache>
            </c:numRef>
          </c:val>
        </c:ser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C9CED8"/>
            </a:solidFill>
          </a:ln>
        </c:spPr>
        <c:txPr>
          <a:bodyPr/>
          <a:lstStyle/>
          <a:p>
            <a:pPr>
              <a:defRPr sz="1200">
                <a:solidFill>
                  <a:srgbClr val="0E1726"/>
                </a:solidFill>
                <a:latin typeface="Arial"/>
                <a:ea typeface="PingFang SC"/>
                <a:cs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5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200">
          <a:solidFill>
            <a:srgbClr val="0E1726"/>
          </a:solidFill>
          <a:latin typeface="Arial"/>
          <a:ea typeface="PingFang SC"/>
          <a:cs typeface="Arial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值</c:v>
                </c:pt>
              </c:strCache>
            </c:strRef>
          </c:tx>
          <c:dPt>
            <c:idx val="0"/>
            <c:spPr>
              <a:solidFill>
                <a:srgbClr val="C9CED8"/>
              </a:solidFill>
            </c:spPr>
          </c:dPt>
          <c:dPt>
            <c:idx val="1"/>
            <c:spPr>
              <a:solidFill>
                <a:srgbClr val="14213D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sz="15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12%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500" b="1">
                        <a:solidFill>
                          <a:srgbClr val="14213D"/>
                        </a:solidFill>
                        <a:latin typeface="Arial"/>
                        <a:ea typeface="PingFang SC"/>
                        <a:cs typeface="Arial"/>
                      </a:rPr>
                      <a:t>41%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非会员</c:v>
                </c:pt>
                <c:pt idx="1">
                  <c:v>会员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12</c:v>
                </c:pt>
                <c:pt idx="1">
                  <c:v>41</c:v>
                </c:pt>
              </c:numCache>
            </c:numRef>
          </c:val>
        </c:ser>
        <c:gapWidth val="4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 w="12700">
            <a:solidFill>
              <a:srgbClr val="C9CED8"/>
            </a:solidFill>
          </a:ln>
        </c:spPr>
        <c:txPr>
          <a:bodyPr/>
          <a:lstStyle/>
          <a:p>
            <a:pPr>
              <a:defRPr sz="1300">
                <a:solidFill>
                  <a:srgbClr val="0E1726"/>
                </a:solidFill>
                <a:latin typeface="Arial"/>
                <a:ea typeface="PingFang SC"/>
                <a:cs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0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200">
          <a:solidFill>
            <a:srgbClr val="0E1726"/>
          </a:solidFill>
          <a:latin typeface="Arial"/>
          <a:ea typeface="PingFang SC"/>
          <a:cs typeface="Arial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值</c:v>
                </c:pt>
              </c:strCache>
            </c:strRef>
          </c:tx>
          <c:dPt>
            <c:idx val="0"/>
            <c:spPr>
              <a:solidFill>
                <a:srgbClr val="C9CED8"/>
              </a:solidFill>
            </c:spPr>
          </c:dPt>
          <c:dPt>
            <c:idx val="1"/>
            <c:spPr>
              <a:solidFill>
                <a:srgbClr val="C9CED8"/>
              </a:solidFill>
            </c:spPr>
          </c:dPt>
          <c:dPt>
            <c:idx val="2"/>
            <c:spPr>
              <a:solidFill>
                <a:srgbClr val="C9CED8"/>
              </a:solidFill>
            </c:spPr>
          </c:dPt>
          <c:dPt>
            <c:idx val="3"/>
            <c:spPr>
              <a:solidFill>
                <a:srgbClr val="C9CED8"/>
              </a:solidFill>
            </c:spPr>
          </c:dPt>
          <c:dPt>
            <c:idx val="4"/>
            <c:spPr>
              <a:solidFill>
                <a:srgbClr val="C9CED8"/>
              </a:solidFill>
            </c:spPr>
          </c:dPt>
          <c:dPt>
            <c:idx val="5"/>
            <c:spPr>
              <a:solidFill>
                <a:srgbClr val="E9B949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11%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8%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12%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14%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5B6475"/>
                        </a:solidFill>
                        <a:latin typeface="Arial"/>
                        <a:ea typeface="PingFang SC"/>
                        <a:cs typeface="Arial"/>
                      </a:rPr>
                      <a:t>17%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0E1726"/>
                        </a:solidFill>
                        <a:latin typeface="Arial"/>
                        <a:ea typeface="PingFang SC"/>
                        <a:cs typeface="Arial"/>
                      </a:rPr>
                      <a:t>38%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其他</c:v>
                </c:pt>
                <c:pt idx="1">
                  <c:v>价格偏高</c:v>
                </c:pt>
                <c:pt idx="2">
                  <c:v>座位不够</c:v>
                </c:pt>
                <c:pt idx="3">
                  <c:v>外卖洒漏</c:v>
                </c:pt>
                <c:pt idx="4">
                  <c:v>口味不稳定</c:v>
                </c:pt>
                <c:pt idx="5">
                  <c:v>出杯慢、等太久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11</c:v>
                </c:pt>
                <c:pt idx="1">
                  <c:v>8</c:v>
                </c:pt>
                <c:pt idx="2">
                  <c:v>12</c:v>
                </c:pt>
                <c:pt idx="3">
                  <c:v>14</c:v>
                </c:pt>
                <c:pt idx="4">
                  <c:v>17</c:v>
                </c:pt>
                <c:pt idx="5">
                  <c:v>38</c:v>
                </c:pt>
              </c:numCache>
            </c:numRef>
          </c:val>
        </c:ser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 w="12700">
            <a:solidFill>
              <a:srgbClr val="C9CED8"/>
            </a:solidFill>
          </a:ln>
        </c:spPr>
        <c:txPr>
          <a:bodyPr/>
          <a:lstStyle/>
          <a:p>
            <a:pPr>
              <a:defRPr sz="1300">
                <a:solidFill>
                  <a:srgbClr val="0E1726"/>
                </a:solidFill>
                <a:latin typeface="Arial"/>
                <a:ea typeface="PingFang SC"/>
                <a:cs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5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200">
          <a:solidFill>
            <a:srgbClr val="0E1726"/>
          </a:solidFill>
          <a:latin typeface="Arial"/>
          <a:ea typeface="PingFang SC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【开场 20 秒】这份汇报只讲一件事：Q3 收入创了新高，但利润在变薄，所以 Q4 我们建议从「铺店」转向「修利润」。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【怎么讲】先把右边三个数读一遍：营收 4,860 万、门店利润率 14.2%、门店 42 家。第二个数用了强调色，它就是今天的主线。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【提醒】整份汇报 12 页，第 12 页有 3 件需要今天拍板的事，可以先告诉大家，留出讨论时间。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【1 分钟】这一页是整份汇报的缩略版，时间紧的话讲完这一页就可以直接跳到第 12 页做决定。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【顺序】从左到右讲：收入涨了 → 但利润薄了 → 所以 Q4 先修利润。每张卡只念大数字和粗体那一句，细节留给后面的页。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【可能被问】「利润率降 1.8 个点严重吗？」——按 Q3 营收算，相当于一个季度少赚约 87 万，第 6、7 页会拆开讲原因。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【30 秒】先给好消息：Q3 营收 4,860 万，同比 +23%，Q2、Q3 连续两个季度创新高。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【手势】指最右边深蓝的柱子，其余四根灰色只是参照。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【可能被问】「Q1 为什么掉？」——春节月份客流少，去年同期也是同样的季节性，不是经营问题。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【过渡】「但营收涨了 23%，是不是每家店都在变好？下一页拆开看。」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【40 秒】这一页是整份汇报的转折点。同比多出的 910 万里，786 万是新开的 10 家店带来的，老店只贡献了 124 万，同比 +3.1%。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【要讲透的意思】增长主要靠「多开店」，不是「每家店更赚钱」。如果 Q4 放缓开店，增速会明显下来，所以更要先把老店做好。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【可能被问】「纵轴为什么不从 0 开始？」——为了看清两段增量；左下角已注明从 3,000 起，第 3 页是从 0 开始的完整柱。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【40 秒】这一页回答「下一家店开在哪」。只看老店同比：华东 +0.9%，几乎不涨；华南 +6.2%、西南 +7.6%，老店还在自然增长。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【建议】Q4 的 3 家新店全部放在华南、西南，华东先不加密度。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【可能被问】「华东总同比也有 +18%，为什么说不涨？」——那是 5 家新店撑起来的，扣掉新店，老店只涨了 0.9%。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【40 秒】毛利率从 63.5% 掉到 61.8%，少了 1.7 个点。从左往右讲这座「桥」：生豆涨价吃掉 1.1，周三半价吃掉 0.9，新品把结构往上拉回 0.3。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【重点】两项里，生豆是外部因素，要靠锁价对冲；周三半价是我们自己的选择，可以改。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【可能被问】「半价活动带来的客流值不值？」——客流确实涨了，但利润被让掉了；改成只对会员，能留住忠实客户，也把折扣收窄。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【40 秒】利润变薄的第二个原因是渠道结构。外卖占比从 29% 升到 34%，而外卖每杯比堂食少赚 4.1 元。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【讲法】先指左边深蓝那段在变短、沙金那段在变长，再看右边两个数字。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【可能被问】「要不要砍外卖？」——不建议砍。Q4 先不加大外卖补贴，把高峰排队解决掉，把堂食客人留住（见第 10 页）。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【40 秒】42 家店分三层：A 类利润率 20.3%，B 类 13.1%，C 类只有 1.1%，几乎不赚钱。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【要分清】C 类 11 家里有 5 家是开业不到半年的新店，还在正常爬坡，不用动；要处理的是右边这 3 家开了一年以上、连续两季亏损的老店，Q3 合计亏 21.7 万。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【建议】关 2 家，苏州 5 号店换址改小店型。关店决定在第 12 页请批。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【30 秒】这是一页好消息，也是 Q4 的抓手。会员已经贡献 58% 的营收，30 天复购率 41%，是非会员 12% 的 3.4 倍。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【和前面串起来】第 6 页说周三半价在吃毛利：把它改成只对会员的「会员日」，折扣花在最会回来的人身上。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【可能被问】「会员增长这么快，是不是半价活动拉的？」——一部分是。所以 Q4 看的是活跃会员和复购，而不是会员总数。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【30 秒】NPS 从 51 掉到 46。看差评原因，38% 都在说出杯慢、等太久，远远排第一；高峰时段有 22% 的订单要等 8 分钟以上。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【和第 7 页串起来】等太久的人会转去点外卖，这也是外卖占比上升的原因之一。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【措施】预点单全量上线 + 高峰门店加磨豆机，目标把超时订单压到 10%，NPS 回到 50。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【40 秒】Q4 的思路是「不追规模，先修利润」。营收目标 5,100 万，只比 Q3 多 5%；重点是门店利润率从 14.2% 拉回 15.5%。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【讲法】上面四件事对应下面表格最右列「靠什么」，一一对得上，不用逐字念表。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【可能被问】「开店从 6 家减到 3 家，会不会错过窗口？」——华南、西南的 3 家照开；华东老店已经不涨，晚开不会错过什么。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PingFang SC"/>
                <a:ea typeface="PingFang SC"/>
                <a:cs typeface="PingFang SC"/>
              </a:rPr>
              <a:t>【1 分钟 + 讨论】最后请董事会拍板三件事：① Q4 开店预算 360 万，3 家店全部在华南、西南；② 关闭杭州 5 号店、成都 4 号店，每季少亏约 16.5 万；③ 签生豆锁价合同，约 700 万。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【讲法】每件事只念粗体标题和右边的数，理由都在前面的页里；被追问时直接翻回对应页（开店 → 第 5 页，关店 → 第 8 页，锁价 → 第 6 页）。</a:t>
            </a:r>
          </a:p>
          <a:p>
            <a:r>
              <a:rPr>
                <a:latin typeface="PingFang SC"/>
                <a:ea typeface="PingFang SC"/>
                <a:cs typeface="PingFang SC"/>
              </a:rPr>
              <a:t>【收尾】「如果今天能定下来，10 月第 2 周就启动。」然后停下来，等提问。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6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Relationship Id="rId3" Type="http://schemas.openxmlformats.org/officeDocument/2006/relationships/chart" Target="../charts/chart8.xm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9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背景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1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731520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1">
                <a:solidFill>
                  <a:srgbClr val="E9B949"/>
                </a:solidFill>
                <a:latin typeface="PingFang SC"/>
                <a:ea typeface="PingFang SC"/>
                <a:cs typeface="PingFang SC"/>
              </a:rPr>
              <a:t>栖木咖啡 · 2026 Q3经营汇报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00200"/>
            <a:ext cx="7498079" cy="1828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营收创新高，利润在变薄</a:t>
            </a:r>
          </a:p>
          <a:p>
            <a:pPr algn="l">
              <a:lnSpc>
                <a:spcPct val="115000"/>
              </a:lnSpc>
            </a:pPr>
            <a:r>
              <a:rPr sz="4000" b="1">
                <a:solidFill>
                  <a:srgbClr val="E9B949"/>
                </a:solidFill>
                <a:latin typeface="PingFang SC"/>
                <a:ea typeface="PingFang SC"/>
                <a:cs typeface="PingFang SC"/>
              </a:rPr>
              <a:t>Q4从「铺店」转向「修利润」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70332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>
                <a:solidFill>
                  <a:srgbClr val="C9CED8"/>
                </a:solidFill>
                <a:latin typeface="PingFang SC"/>
                <a:ea typeface="PingFang SC"/>
                <a:cs typeface="PingFang SC"/>
              </a:rPr>
              <a:t>汇报对象：董事会　｜　2026年10月　｜　经营分析部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715000"/>
            <a:ext cx="2194560" cy="402336"/>
          </a:xfrm>
          <a:prstGeom prst="roundRect">
            <a:avLst>
              <a:gd name="adj" fmla="val 50000"/>
            </a:avLst>
          </a:prstGeom>
          <a:solidFill>
            <a:srgbClr val="1F3A5F"/>
          </a:solidFill>
          <a:ln>
            <a:noFill/>
          </a:ln>
          <a:effectLst/>
        </p:spPr>
        <p:txBody>
          <a:bodyPr rtlCol="0" anchor="ctr" wrap="square" lIns="18288" rIns="18288" tIns="18288" bIns="18288"/>
          <a:lstStyle/>
          <a:p>
            <a:pPr algn="ctr"/>
            <a:r>
              <a:rPr sz="1200" b="1">
                <a:solidFill>
                  <a:srgbClr val="E9B949"/>
                </a:solidFill>
                <a:latin typeface="PingFang SC"/>
                <a:ea typeface="PingFang SC"/>
                <a:cs typeface="PingFang SC"/>
              </a:rPr>
              <a:t>虚构数据·练习作品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366760" y="1508760"/>
            <a:ext cx="3291840" cy="4206240"/>
          </a:xfrm>
          <a:prstGeom prst="roundRect">
            <a:avLst>
              <a:gd name="adj" fmla="val 6000"/>
            </a:avLst>
          </a:prstGeom>
          <a:solidFill>
            <a:srgbClr val="1F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0" y="1783080"/>
            <a:ext cx="2834640" cy="566928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¥4,860万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0" y="2386584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C9CED8"/>
                </a:solidFill>
                <a:latin typeface="PingFang SC"/>
                <a:ea typeface="PingFang SC"/>
                <a:cs typeface="PingFang SC"/>
              </a:rPr>
              <a:t>Q3营收 · 同比+23.0%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3081528"/>
            <a:ext cx="2834640" cy="566928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000" b="1">
                <a:solidFill>
                  <a:srgbClr val="E9B949"/>
                </a:solidFill>
                <a:latin typeface="PingFang SC"/>
                <a:ea typeface="PingFang SC"/>
                <a:cs typeface="PingFang SC"/>
              </a:rPr>
              <a:t>14.2%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0" y="3685032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C9CED8"/>
                </a:solidFill>
                <a:latin typeface="PingFang SC"/>
                <a:ea typeface="PingFang SC"/>
                <a:cs typeface="PingFang SC"/>
              </a:rPr>
              <a:t>门店利润率 · 环比下降1.8个点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0" y="4379976"/>
            <a:ext cx="2834640" cy="566928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42家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0" y="498348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C9CED8"/>
                </a:solidFill>
                <a:latin typeface="PingFang SC"/>
                <a:ea typeface="PingFang SC"/>
                <a:cs typeface="PingFang SC"/>
              </a:rPr>
              <a:t>门店数 · 一年新开10家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6AD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6AD"/>
                </a:solidFill>
                <a:latin typeface="PingFang SC"/>
                <a:ea typeface="PingFang SC"/>
                <a:cs typeface="PingFang SC"/>
              </a:rPr>
              <a:t>01 /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57200"/>
            <a:ext cx="118872" cy="118872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>
                <a:solidFill>
                  <a:srgbClr val="1F3A5F"/>
                </a:solidFill>
                <a:latin typeface="PingFang SC"/>
                <a:ea typeface="PingFang SC"/>
                <a:cs typeface="PingFang SC"/>
              </a:rPr>
              <a:t>一页看懂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收入涨了、利润薄了：Q4先修利润，再谈开店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5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三个判断，后面每一页都在给它们找证据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74519"/>
            <a:ext cx="3515258" cy="3611880"/>
          </a:xfrm>
          <a:prstGeom prst="roundRect">
            <a:avLst>
              <a:gd name="adj" fmla="val 4000"/>
            </a:avLst>
          </a:prstGeom>
          <a:solidFill>
            <a:srgbClr val="F3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68680" y="2148840"/>
            <a:ext cx="420624" cy="420624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 wrap="square" lIns="0" rIns="0" tIns="0" bIns="0"/>
          <a:lstStyle/>
          <a:p>
            <a:pPr algn="ctr"/>
            <a:r>
              <a:rPr sz="13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19" y="2148840"/>
            <a:ext cx="1828800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400" b="1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收入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743200"/>
            <a:ext cx="2875178" cy="7315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3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+23%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566160"/>
            <a:ext cx="2875178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7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营收¥4,860万，单季新高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069080"/>
            <a:ext cx="2875178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但同比多出的910万里，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86%来自新开的10家店；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老店只涨了3.1%。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38218" y="1874519"/>
            <a:ext cx="3515258" cy="3611880"/>
          </a:xfrm>
          <a:prstGeom prst="roundRect">
            <a:avLst>
              <a:gd name="adj" fmla="val 4000"/>
            </a:avLst>
          </a:prstGeom>
          <a:solidFill>
            <a:srgbClr val="F6E7C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658258" y="2148840"/>
            <a:ext cx="420624" cy="420624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 wrap="square" lIns="0" rIns="0" tIns="0" bIns="0"/>
          <a:lstStyle/>
          <a:p>
            <a:pPr algn="ctr"/>
            <a:r>
              <a:rPr sz="13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06898" y="2148840"/>
            <a:ext cx="1828800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400" b="1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利润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8258" y="2743200"/>
            <a:ext cx="2875178" cy="7315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3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−1.8个点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8258" y="3566160"/>
            <a:ext cx="2875178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7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门店利润率降到14.2%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58258" y="4069080"/>
            <a:ext cx="2875178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生豆涨价、周三半价、外卖占比上升，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三件事叠在一起；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另有3家店连续两季亏损。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7796" y="1874519"/>
            <a:ext cx="3515258" cy="3611880"/>
          </a:xfrm>
          <a:prstGeom prst="roundRect">
            <a:avLst>
              <a:gd name="adj" fmla="val 4000"/>
            </a:avLst>
          </a:prstGeom>
          <a:solidFill>
            <a:srgbClr val="F3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447836" y="2148840"/>
            <a:ext cx="420624" cy="420624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 wrap="square" lIns="0" rIns="0" tIns="0" bIns="0"/>
          <a:lstStyle/>
          <a:p>
            <a:pPr algn="ctr"/>
            <a:r>
              <a:rPr sz="13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6476" y="2148840"/>
            <a:ext cx="1828800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400" b="1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Q4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7836" y="2743200"/>
            <a:ext cx="2875178" cy="7315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3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15.5%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47836" y="3566160"/>
            <a:ext cx="2875178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7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Q4门店利润率目标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47836" y="4069080"/>
            <a:ext cx="2875178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放缓开店、关亏损店、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锁生豆价、减少排队；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营收目标¥5,100万。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760720"/>
            <a:ext cx="11094415" cy="475488"/>
          </a:xfrm>
          <a:prstGeom prst="roundRect">
            <a:avLst>
              <a:gd name="adj" fmla="val 20000"/>
            </a:avLst>
          </a:prstGeom>
          <a:solidFill>
            <a:srgbClr val="F6E7C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59" y="5760720"/>
            <a:ext cx="10545775" cy="4754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4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今天需要批准3件事：</a:t>
            </a:r>
            <a:r>
              <a:rPr sz="1400" b="0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开店预算¥360万 · 关闭2家亏损店 · 生豆锁价合同约¥700万</a:t>
            </a:r>
            <a:r>
              <a:rPr sz="14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　→第12页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57200"/>
            <a:ext cx="118872" cy="118872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>
                <a:solidFill>
                  <a:srgbClr val="1F3A5F"/>
                </a:solidFill>
                <a:latin typeface="PingFang SC"/>
                <a:ea typeface="PingFang SC"/>
                <a:cs typeface="PingFang SC"/>
              </a:rPr>
              <a:t>收入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Q3营收¥4,860万，同比+23%，连续两个季度创新高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5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Q1是春节淡季；Q2和Q3连续刷新单季最高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1828800"/>
          <a:ext cx="740664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598932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单位：万元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0" y="1874519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4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+23.0%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0" y="2478024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同比（去年同期¥3,950万）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03920" y="3108960"/>
            <a:ext cx="3108960" cy="12801"/>
          </a:xfrm>
          <a:prstGeom prst="rect">
            <a:avLst/>
          </a:prstGeom>
          <a:solidFill>
            <a:srgbClr val="E3E6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0" y="3246120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4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+10.7%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0" y="3849624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环比（Q2 ¥4,390万）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503920" y="4480560"/>
            <a:ext cx="3108960" cy="12801"/>
          </a:xfrm>
          <a:prstGeom prst="rect">
            <a:avLst/>
          </a:prstGeom>
          <a:solidFill>
            <a:srgbClr val="E3E6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03920" y="4617720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4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42家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5221224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门店数，比去年同期多10家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57200"/>
            <a:ext cx="118872" cy="118872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>
                <a:solidFill>
                  <a:srgbClr val="1F3A5F"/>
                </a:solidFill>
                <a:latin typeface="PingFang SC"/>
                <a:ea typeface="PingFang SC"/>
                <a:cs typeface="PingFang SC"/>
              </a:rPr>
              <a:t>收入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同比多出的910万，86%来自新店，老店只涨了3.1%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5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规模在涨，单店没有变强：一旦放缓开店，增速会明显掉下来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1828800"/>
          <a:ext cx="740664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598932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单位：万元；纵轴从3,000开始，便于看清增量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0" y="1874519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4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86%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0" y="2478024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的增量来自新店（+786万）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03920" y="3246120"/>
            <a:ext cx="3108960" cy="12801"/>
          </a:xfrm>
          <a:prstGeom prst="rect">
            <a:avLst/>
          </a:prstGeom>
          <a:solidFill>
            <a:srgbClr val="E3E6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0" y="3383280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4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3.1%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0" y="3986784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老店同比增长（+124万）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03920" y="4892040"/>
            <a:ext cx="3108960" cy="10972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口径：新店= 2025年10月以后开业的10家；</a:t>
            </a:r>
          </a:p>
          <a:p>
            <a:pPr algn="l">
              <a:lnSpc>
                <a:spcPct val="120000"/>
              </a:lnSpc>
            </a:pPr>
            <a:r>
              <a:rPr sz="11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　　　老店=去年同期已在营业的32家。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57200"/>
            <a:ext cx="118872" cy="118872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>
                <a:solidFill>
                  <a:srgbClr val="1F3A5F"/>
                </a:solidFill>
                <a:latin typeface="PingFang SC"/>
                <a:ea typeface="PingFang SC"/>
                <a:cs typeface="PingFang SC"/>
              </a:rPr>
              <a:t>区域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华南、西南老店还在涨，华东老店几乎不涨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5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所以Q4的3家新店，建议全部放在华南、西南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1828800"/>
          <a:ext cx="5760720" cy="35661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5440680"/>
            <a:ext cx="57607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老店同比：去年同期已营业门店的营收同比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720840" y="1920240"/>
          <a:ext cx="4919472" cy="1901952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914400"/>
                <a:gridCol w="868680"/>
                <a:gridCol w="1097280"/>
                <a:gridCol w="960120"/>
                <a:gridCol w="1078992"/>
              </a:tblGrid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区域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门店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Q3营收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总同比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老店同比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华东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24家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¥2,881万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+18%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+0.9%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华南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10家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¥1,163万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+32%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1421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+6.2%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西南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8家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¥816万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+33%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1421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+7.6%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720840" y="4069080"/>
            <a:ext cx="4919472" cy="1371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华东：</a:t>
            </a: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24家店里5家是新店，总同比+18%基本靠新店撑，老店已接近饱和。</a:t>
            </a:r>
          </a:p>
          <a:p>
            <a:pPr algn="l">
              <a:lnSpc>
                <a:spcPct val="125000"/>
              </a:lnSpc>
            </a:pPr>
            <a:r>
              <a:rPr sz="13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华南、西南：</a:t>
            </a: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老店还在自然增长，新店爬坡更快。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57200"/>
            <a:ext cx="118872" cy="118872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>
                <a:solidFill>
                  <a:srgbClr val="1F3A5F"/>
                </a:solidFill>
                <a:latin typeface="PingFang SC"/>
                <a:ea typeface="PingFang SC"/>
                <a:cs typeface="PingFang SC"/>
              </a:rPr>
              <a:t>利润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毛利率降了1.7个点，主要被生豆涨价和周三半价吃掉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5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新品把产品结构往上拉了0.3个点，但抵不过两项成本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1828800"/>
          <a:ext cx="694944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598932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单位：%；纵轴从60%开始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01000" y="1920240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6E7C1"/>
          </a:solidFill>
          <a:ln>
            <a:noFill/>
          </a:ln>
          <a:effectLst/>
        </p:spPr>
        <p:txBody>
          <a:bodyPr rtlCol="0" anchor="ctr" wrap="square" lIns="18288" rIns="18288" tIns="18288" bIns="18288"/>
          <a:lstStyle/>
          <a:p>
            <a:pPr algn="ctr"/>
            <a:r>
              <a:rPr sz="13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生豆涨价-1.1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0" y="2377440"/>
            <a:ext cx="363931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用量最大的云南保山豆，</a:t>
            </a:r>
          </a:p>
          <a:p>
            <a:pPr algn="l">
              <a:lnSpc>
                <a:spcPct val="12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1–9月从52涨到62元/公斤（+19%）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0" y="3291840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6E7C1"/>
          </a:solidFill>
          <a:ln>
            <a:noFill/>
          </a:ln>
          <a:effectLst/>
        </p:spPr>
        <p:txBody>
          <a:bodyPr rtlCol="0" anchor="ctr" wrap="square" lIns="18288" rIns="18288" tIns="18288" bIns="18288"/>
          <a:lstStyle/>
          <a:p>
            <a:pPr algn="ctr"/>
            <a:r>
              <a:rPr sz="13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周三半价-0.9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0" y="3749039"/>
            <a:ext cx="363931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带来了客流，也拉低了客单价；Q4建议改为只对会员的「会员日」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4663440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D5F3F0"/>
          </a:solidFill>
          <a:ln>
            <a:noFill/>
          </a:ln>
          <a:effectLst/>
        </p:spPr>
        <p:txBody>
          <a:bodyPr rtlCol="0" anchor="ctr" wrap="square" lIns="18288" rIns="18288" tIns="18288" bIns="18288"/>
          <a:lstStyle/>
          <a:p>
            <a:pPr algn="ctr"/>
            <a:r>
              <a:rPr sz="13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新品结构+0.3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5120640"/>
            <a:ext cx="363931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秋季新品6周卖出21万杯，占杯量11%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57200"/>
            <a:ext cx="118872" cy="118872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>
                <a:solidFill>
                  <a:srgbClr val="1F3A5F"/>
                </a:solidFill>
                <a:latin typeface="PingFang SC"/>
                <a:ea typeface="PingFang SC"/>
                <a:cs typeface="PingFang SC"/>
              </a:rPr>
              <a:t>利润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外卖占比升到34%，每杯比堂食少赚4.1元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5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平台佣金占营收从5.2%升到6.1%，是门店利润率下降的第二个原因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1965960"/>
          <a:ext cx="6949440" cy="30175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5120640"/>
            <a:ext cx="69494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外卖里：</a:t>
            </a: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平台A 17% → 20%，平台B 12% → 14%；堂食被挤掉的主要是非高峰时段。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0" y="192024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每杯利润（扣平台抽佣和包材后）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01000" y="2423160"/>
            <a:ext cx="1737360" cy="1554480"/>
          </a:xfrm>
          <a:prstGeom prst="roundRect">
            <a:avLst>
              <a:gd name="adj" fmla="val 6000"/>
            </a:avLst>
          </a:prstGeom>
          <a:solidFill>
            <a:srgbClr val="F3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902952" y="2423160"/>
            <a:ext cx="1737360" cy="1554480"/>
          </a:xfrm>
          <a:prstGeom prst="roundRect">
            <a:avLst>
              <a:gd name="adj" fmla="val 6000"/>
            </a:avLst>
          </a:prstGeom>
          <a:solidFill>
            <a:srgbClr val="F6E7C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0" y="2606040"/>
            <a:ext cx="1737360" cy="6400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32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¥20.4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0" y="3291840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4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堂食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2952" y="2606040"/>
            <a:ext cx="1737360" cy="6400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32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¥16.3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2952" y="3291840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4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外卖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0" y="4251960"/>
            <a:ext cx="3639312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每100杯从堂食挪到外卖，少赚¥410。</a:t>
            </a:r>
          </a:p>
          <a:p>
            <a:pPr algn="l">
              <a:lnSpc>
                <a:spcPct val="125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外卖本身不是问题，问题是它在替代堂食，而不是带来新客。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57200"/>
            <a:ext cx="118872" cy="118872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>
                <a:solidFill>
                  <a:srgbClr val="1F3A5F"/>
                </a:solidFill>
                <a:latin typeface="PingFang SC"/>
                <a:ea typeface="PingFang SC"/>
                <a:cs typeface="PingFang SC"/>
              </a:rPr>
              <a:t>门店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11家C类店几乎不赚钱，其中3家已连续两季亏损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5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C类里5家是开业不到半年的新店，还在爬坡；真正要处理的是3家老亏损店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1828800"/>
          <a:ext cx="557784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5870448"/>
            <a:ext cx="55778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Q3门店利润率；A类日均600杯以上，B类400–600杯，C类400杯以下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1965960"/>
            <a:ext cx="5056632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连续两季亏损的3家店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583680" y="2468880"/>
          <a:ext cx="5056632" cy="22860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463040"/>
                <a:gridCol w="1143000"/>
                <a:gridCol w="1216152"/>
                <a:gridCol w="123444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门店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日均杯量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Q3利润率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Q3亏损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杭州5号店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268杯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-14.1%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−¥9.3万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苏州5号店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276杯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-7.6%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−¥5.2万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成都4号店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251杯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-12.0%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−¥7.2万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1421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合计</a:t>
                      </a:r>
                    </a:p>
                  </a:txBody>
                  <a:tcPr marL="91440" marR="91440" marT="36576" marB="36576" anchor="ctr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1421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/>
                      </a:r>
                    </a:p>
                  </a:txBody>
                  <a:tcPr marL="91440" marR="91440" marT="36576" marB="36576" anchor="ctr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1421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/>
                      </a:r>
                    </a:p>
                  </a:txBody>
                  <a:tcPr marL="91440" marR="91440" marT="36576" marB="36576" anchor="ctr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1421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−¥21.7万</a:t>
                      </a:r>
                    </a:p>
                  </a:txBody>
                  <a:tcPr marL="91440" marR="91440" marT="36576" marB="36576" anchor="ctr"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83680" y="4892040"/>
            <a:ext cx="5056632" cy="10972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Q4处理：</a:t>
            </a: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关闭杭州5号店、成都4号店；</a:t>
            </a:r>
          </a:p>
          <a:p>
            <a:pPr algn="l">
              <a:lnSpc>
                <a:spcPct val="125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苏州5号店换址，改成小店型。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57200"/>
            <a:ext cx="118872" cy="118872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>
                <a:solidFill>
                  <a:srgbClr val="1F3A5F"/>
                </a:solidFill>
                <a:latin typeface="PingFang SC"/>
                <a:ea typeface="PingFang SC"/>
                <a:cs typeface="PingFang SC"/>
              </a:rPr>
              <a:t>会员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会员贡献58%的营收，30天复购率是非会员的3.4倍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5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会员一个季度增加7.4万人，是这季增长里最健康的一块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874519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会员数（万人）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2240280"/>
          <a:ext cx="585216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903720" y="1874519"/>
            <a:ext cx="4736592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30天复购率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6903720" y="2240280"/>
          <a:ext cx="4736592" cy="16002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Rectangle 9"/>
          <p:cNvSpPr/>
          <p:nvPr/>
        </p:nvSpPr>
        <p:spPr>
          <a:xfrm>
            <a:off x="6903720" y="4069080"/>
            <a:ext cx="4736592" cy="12801"/>
          </a:xfrm>
          <a:prstGeom prst="rect">
            <a:avLst/>
          </a:prstGeom>
          <a:solidFill>
            <a:srgbClr val="E3E6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03720" y="4206240"/>
            <a:ext cx="2286000" cy="566928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4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58%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03720" y="4809744"/>
            <a:ext cx="228600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会员消费占营收
（Q2为52%）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72600" y="4206240"/>
            <a:ext cx="2286000" cy="566928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4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38.6万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72600" y="4809744"/>
            <a:ext cx="228600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会员总数
（Q2为31.2万）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57200"/>
            <a:ext cx="118872" cy="118872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>
                <a:solidFill>
                  <a:srgbClr val="1F3A5F"/>
                </a:solidFill>
                <a:latin typeface="PingFang SC"/>
                <a:ea typeface="PingFang SC"/>
                <a:cs typeface="PingFang SC"/>
              </a:rPr>
              <a:t>顾客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NPS从51降到46，头号原因是高峰出杯慢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5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38%的差评在说等太久；高峰时段22%的订单要等8分钟以上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874519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差评原因占比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2240280"/>
          <a:ext cx="6675120" cy="38404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726679" y="1920240"/>
            <a:ext cx="3913632" cy="4160520"/>
          </a:xfrm>
          <a:prstGeom prst="roundRect">
            <a:avLst>
              <a:gd name="adj" fmla="val 4000"/>
            </a:avLst>
          </a:prstGeom>
          <a:solidFill>
            <a:srgbClr val="F3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9" y="2103120"/>
            <a:ext cx="3291840" cy="566928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0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9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高峰订单等待超过8分钟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19" y="3337560"/>
            <a:ext cx="3273552" cy="12801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19" y="347472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Q4措施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19" y="3886200"/>
            <a:ext cx="3291840" cy="11887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400" b="0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①小程序预点单全量上线</a:t>
            </a:r>
          </a:p>
          <a:p>
            <a:pPr algn="l">
              <a:lnSpc>
                <a:spcPct val="120000"/>
              </a:lnSpc>
            </a:pPr>
            <a:r>
              <a:rPr sz="1400" b="0">
                <a:solidFill>
                  <a:srgbClr val="0E1726"/>
                </a:solidFill>
                <a:latin typeface="PingFang SC"/>
                <a:ea typeface="PingFang SC"/>
                <a:cs typeface="PingFang SC"/>
              </a:rPr>
              <a:t>②高峰门店各加1台磨豆机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4892040"/>
            <a:ext cx="3273552" cy="868680"/>
          </a:xfrm>
          <a:prstGeom prst="roundRect">
            <a:avLst>
              <a:gd name="adj" fmla="val 12000"/>
            </a:avLst>
          </a:prstGeom>
          <a:solidFill>
            <a:srgbClr val="F6E7C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4892040"/>
            <a:ext cx="2926080" cy="8686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4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目标：超时订单降到10%</a:t>
            </a:r>
          </a:p>
          <a:p>
            <a:pPr algn="l">
              <a:lnSpc>
                <a:spcPct val="110000"/>
              </a:lnSpc>
            </a:pPr>
            <a:r>
              <a:rPr sz="14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NPS回到50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57200"/>
            <a:ext cx="118872" cy="118872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>
                <a:solidFill>
                  <a:srgbClr val="1F3A5F"/>
                </a:solidFill>
                <a:latin typeface="PingFang SC"/>
                <a:ea typeface="PingFang SC"/>
                <a:cs typeface="PingFang SC"/>
              </a:rPr>
              <a:t>Q4计划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8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Q4不追规模：营收+5%，门店利润率拉回15.5%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5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四件事：放缓开店、关亏损店、锁生豆价、减少排队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74519"/>
            <a:ext cx="2602153" cy="1234440"/>
          </a:xfrm>
          <a:prstGeom prst="roundRect">
            <a:avLst>
              <a:gd name="adj" fmla="val 6000"/>
            </a:avLst>
          </a:prstGeom>
          <a:solidFill>
            <a:srgbClr val="F3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2057400"/>
            <a:ext cx="365760" cy="36576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 wrap="square" lIns="0" rIns="0" tIns="0" bIns="0"/>
          <a:lstStyle/>
          <a:p>
            <a:pPr algn="ctr"/>
            <a:r>
              <a:rPr sz="12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2057400"/>
            <a:ext cx="1779193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6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放缓开店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542032"/>
            <a:ext cx="2236393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只开3家，原计划是6家；</a:t>
            </a:r>
          </a:p>
          <a:p>
            <a:pPr algn="l">
              <a:lnSpc>
                <a:spcPct val="115000"/>
              </a:lnSpc>
            </a:pPr>
            <a:r>
              <a:rPr sz="12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全部放在华南、西南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79393" y="1874519"/>
            <a:ext cx="2602153" cy="1234440"/>
          </a:xfrm>
          <a:prstGeom prst="roundRect">
            <a:avLst>
              <a:gd name="adj" fmla="val 6000"/>
            </a:avLst>
          </a:prstGeom>
          <a:solidFill>
            <a:srgbClr val="F3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580561" y="2057400"/>
            <a:ext cx="365760" cy="36576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 wrap="square" lIns="0" rIns="0" tIns="0" bIns="0"/>
          <a:lstStyle/>
          <a:p>
            <a:pPr algn="ctr"/>
            <a:r>
              <a:rPr sz="12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5193" y="2057400"/>
            <a:ext cx="1779193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6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关亏损店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0561" y="2542032"/>
            <a:ext cx="2236393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关杭州5号、成都4号；</a:t>
            </a:r>
          </a:p>
          <a:p>
            <a:pPr algn="l">
              <a:lnSpc>
                <a:spcPct val="115000"/>
              </a:lnSpc>
            </a:pPr>
            <a:r>
              <a:rPr sz="12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苏州5号换址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147" y="1874519"/>
            <a:ext cx="2602153" cy="1234440"/>
          </a:xfrm>
          <a:prstGeom prst="roundRect">
            <a:avLst>
              <a:gd name="adj" fmla="val 6000"/>
            </a:avLst>
          </a:prstGeom>
          <a:solidFill>
            <a:srgbClr val="F3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411315" y="2057400"/>
            <a:ext cx="365760" cy="36576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 wrap="square" lIns="0" rIns="0" tIns="0" bIns="0"/>
          <a:lstStyle/>
          <a:p>
            <a:pPr algn="ctr"/>
            <a:r>
              <a:rPr sz="12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95947" y="2057400"/>
            <a:ext cx="1779193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6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锁生豆价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1315" y="2542032"/>
            <a:ext cx="2236393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按9月价格锁定</a:t>
            </a:r>
          </a:p>
          <a:p>
            <a:pPr algn="l">
              <a:lnSpc>
                <a:spcPct val="115000"/>
              </a:lnSpc>
            </a:pPr>
            <a:r>
              <a:rPr sz="12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Q4–Q1约60%用量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40901" y="1874519"/>
            <a:ext cx="2602153" cy="1234440"/>
          </a:xfrm>
          <a:prstGeom prst="roundRect">
            <a:avLst>
              <a:gd name="adj" fmla="val 6000"/>
            </a:avLst>
          </a:prstGeom>
          <a:solidFill>
            <a:srgbClr val="F3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242069" y="2057400"/>
            <a:ext cx="365760" cy="36576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 wrap="square" lIns="0" rIns="0" tIns="0" bIns="0"/>
          <a:lstStyle/>
          <a:p>
            <a:pPr algn="ctr"/>
            <a:r>
              <a:rPr sz="12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26701" y="2057400"/>
            <a:ext cx="1779193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6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减少排队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42069" y="2542032"/>
            <a:ext cx="2236393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预点单全量上线，</a:t>
            </a:r>
          </a:p>
          <a:p>
            <a:pPr algn="l">
              <a:lnSpc>
                <a:spcPct val="115000"/>
              </a:lnSpc>
            </a:pPr>
            <a:r>
              <a:rPr sz="1200" b="0">
                <a:solidFill>
                  <a:srgbClr val="5B6475"/>
                </a:solidFill>
                <a:latin typeface="PingFang SC"/>
                <a:ea typeface="PingFang SC"/>
                <a:cs typeface="PingFang SC"/>
              </a:rPr>
              <a:t>高峰门店加磨豆机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3383280"/>
          <a:ext cx="11094415" cy="27432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103120"/>
                <a:gridCol w="2103120"/>
                <a:gridCol w="2103120"/>
                <a:gridCol w="4785055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指标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Q3实际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Q4目标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5B6475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靠什么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5875" cap="flat" cmpd="sng" algn="ctr">
                      <a:solidFill>
                        <a:srgbClr val="14213D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营收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¥4,860万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1421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¥5,100万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3家新店、秋冬新品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毛利率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61.8%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1421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62.5%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周三半价改为会员日，生豆锁价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门店利润率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14.2%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1421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15.5%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关2家亏损店、锁价、预点单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NPS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46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1421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50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预点单上线，高峰门店加设备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门店数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42家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1421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43家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E1726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开3家，关2家</a:t>
                      </a: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3E6EB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3A3"/>
                </a:solidFill>
                <a:latin typeface="PingFang SC"/>
                <a:ea typeface="PingFang SC"/>
                <a:cs typeface="PingFang SC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背景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1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18872" cy="118872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9808" y="329184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>
                <a:solidFill>
                  <a:srgbClr val="E9B949"/>
                </a:solidFill>
                <a:latin typeface="PingFang SC"/>
                <a:ea typeface="PingFang SC"/>
                <a:cs typeface="PingFang SC"/>
              </a:rPr>
              <a:t>需要决策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今天请董事会批准3件事，合计涉及资金¥1,060万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500" b="0">
                <a:solidFill>
                  <a:srgbClr val="C9CED8"/>
                </a:solidFill>
                <a:latin typeface="PingFang SC"/>
                <a:ea typeface="PingFang SC"/>
                <a:cs typeface="PingFang SC"/>
              </a:rPr>
              <a:t>都服务于Q4「修利润」；批准后10月第2周启动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65960"/>
            <a:ext cx="11094415" cy="1170432"/>
          </a:xfrm>
          <a:prstGeom prst="roundRect">
            <a:avLst>
              <a:gd name="adj" fmla="val 8000"/>
            </a:avLst>
          </a:prstGeom>
          <a:solidFill>
            <a:srgbClr val="1F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68680" y="2322576"/>
            <a:ext cx="457200" cy="45720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 wrap="square" lIns="0" rIns="0" tIns="0" bIns="0"/>
          <a:lstStyle/>
          <a:p>
            <a:pPr algn="ctr"/>
            <a:r>
              <a:rPr sz="15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148840"/>
            <a:ext cx="7223760" cy="43891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批准Q4开店预算¥360万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2606039"/>
            <a:ext cx="7223760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300" b="0">
                <a:solidFill>
                  <a:srgbClr val="C9CED8"/>
                </a:solidFill>
                <a:latin typeface="PingFang SC"/>
                <a:ea typeface="PingFang SC"/>
                <a:cs typeface="PingFang SC"/>
              </a:rPr>
              <a:t>3家新店全部在华南、西南；单店投入约¥120万，按成熟店利润测算约20个月回本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19" y="2112264"/>
            <a:ext cx="2361895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400" b="1">
                <a:solidFill>
                  <a:srgbClr val="E9B949"/>
                </a:solidFill>
                <a:latin typeface="PingFang SC"/>
                <a:ea typeface="PingFang SC"/>
                <a:cs typeface="PingFang SC"/>
              </a:rPr>
              <a:t>¥360万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19" y="2624328"/>
            <a:ext cx="236189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300" b="0">
                <a:solidFill>
                  <a:srgbClr val="C9CED8"/>
                </a:solidFill>
                <a:latin typeface="PingFang SC"/>
                <a:ea typeface="PingFang SC"/>
                <a:cs typeface="PingFang SC"/>
              </a:rPr>
              <a:t>开店预算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37560"/>
            <a:ext cx="11094415" cy="1170432"/>
          </a:xfrm>
          <a:prstGeom prst="roundRect">
            <a:avLst>
              <a:gd name="adj" fmla="val 8000"/>
            </a:avLst>
          </a:prstGeom>
          <a:solidFill>
            <a:srgbClr val="1F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68680" y="3694176"/>
            <a:ext cx="457200" cy="45720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 wrap="square" lIns="0" rIns="0" tIns="0" bIns="0"/>
          <a:lstStyle/>
          <a:p>
            <a:pPr algn="ctr"/>
            <a:r>
              <a:rPr sz="15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3520440"/>
            <a:ext cx="7223760" cy="43891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批准关闭2家亏损门店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3977639"/>
            <a:ext cx="7223760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300" b="0">
                <a:solidFill>
                  <a:srgbClr val="C9CED8"/>
                </a:solidFill>
                <a:latin typeface="PingFang SC"/>
                <a:ea typeface="PingFang SC"/>
                <a:cs typeface="PingFang SC"/>
              </a:rPr>
              <a:t>杭州5号店、成都4号店已连续两季亏损，Q3合计亏¥16.5万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19" y="3483864"/>
            <a:ext cx="2361895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400" b="1">
                <a:solidFill>
                  <a:srgbClr val="E9B949"/>
                </a:solidFill>
                <a:latin typeface="PingFang SC"/>
                <a:ea typeface="PingFang SC"/>
                <a:cs typeface="PingFang SC"/>
              </a:rPr>
              <a:t>¥16.5万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19" y="3995928"/>
            <a:ext cx="236189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300" b="0">
                <a:solidFill>
                  <a:srgbClr val="C9CED8"/>
                </a:solidFill>
                <a:latin typeface="PingFang SC"/>
                <a:ea typeface="PingFang SC"/>
                <a:cs typeface="PingFang SC"/>
              </a:rPr>
              <a:t>每季少亏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709160"/>
            <a:ext cx="11094415" cy="1170432"/>
          </a:xfrm>
          <a:prstGeom prst="roundRect">
            <a:avLst>
              <a:gd name="adj" fmla="val 8000"/>
            </a:avLst>
          </a:prstGeom>
          <a:solidFill>
            <a:srgbClr val="1F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68680" y="5065776"/>
            <a:ext cx="457200" cy="45720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txBody>
          <a:bodyPr rtlCol="0" anchor="ctr" wrap="square" lIns="0" rIns="0" tIns="0" bIns="0"/>
          <a:lstStyle/>
          <a:p>
            <a:pPr algn="ctr"/>
            <a:r>
              <a:rPr sz="1500" b="1">
                <a:solidFill>
                  <a:srgbClr val="14213D"/>
                </a:solidFill>
                <a:latin typeface="PingFang SC"/>
                <a:ea typeface="PingFang SC"/>
                <a:cs typeface="PingFang SC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4892040"/>
            <a:ext cx="7223760" cy="43891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批准签生豆锁价合同，约¥700万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5349240"/>
            <a:ext cx="7223760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300" b="0">
                <a:solidFill>
                  <a:srgbClr val="C9CED8"/>
                </a:solidFill>
                <a:latin typeface="PingFang SC"/>
                <a:ea typeface="PingFang SC"/>
                <a:cs typeface="PingFang SC"/>
              </a:rPr>
              <a:t>按9月价格锁定Q4–Q1约60%用量，对冲生豆继续上涨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61119" y="4855464"/>
            <a:ext cx="2361895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400" b="1">
                <a:solidFill>
                  <a:srgbClr val="E9B949"/>
                </a:solidFill>
                <a:latin typeface="PingFang SC"/>
                <a:ea typeface="PingFang SC"/>
                <a:cs typeface="PingFang SC"/>
              </a:rPr>
              <a:t>约¥700万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61119" y="5367528"/>
            <a:ext cx="2361895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300" b="0">
                <a:solidFill>
                  <a:srgbClr val="C9CED8"/>
                </a:solidFill>
                <a:latin typeface="PingFang SC"/>
                <a:ea typeface="PingFang SC"/>
                <a:cs typeface="PingFang SC"/>
              </a:rPr>
              <a:t>锁价合同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0">
                <a:solidFill>
                  <a:srgbClr val="8A96AD"/>
                </a:solidFill>
                <a:latin typeface="PingFang SC"/>
                <a:ea typeface="PingFang SC"/>
                <a:cs typeface="PingFang SC"/>
              </a:rPr>
              <a:t>栖木咖啡｜2026 Q3经营汇报｜虚构数据·练习作品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1425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900" b="0">
                <a:solidFill>
                  <a:srgbClr val="8A96AD"/>
                </a:solidFill>
                <a:latin typeface="PingFang SC"/>
                <a:ea typeface="PingFang SC"/>
                <a:cs typeface="PingFang SC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栖木咖啡 2026 Q3 经营汇报（重排版）</dc:title>
  <dc:subject>虚构数据·练习作品</dc:subject>
  <dc:creator>一粟AI工坊（练习作品）</dc:creator>
  <cp:keywords/>
  <dc:description>虚构品牌、虚构数据，仅作 PPT 重排练习作品展示</dc:description>
  <cp:lastModifiedBy>一粟AI工坊（练习作品）</cp:lastModifiedBy>
  <cp:revision>1</cp:revision>
  <dcterms:created xsi:type="dcterms:W3CDTF">2026-10-02T08:44:40Z</dcterms:created>
  <dcterms:modified xsi:type="dcterms:W3CDTF">2026-10-02T08:44:40Z</dcterms:modified>
  <cp:category/>
</cp:coreProperties>
</file>